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6" r:id="rId4"/>
    <p:sldId id="278" r:id="rId5"/>
    <p:sldId id="277" r:id="rId6"/>
    <p:sldId id="274" r:id="rId7"/>
    <p:sldId id="280" r:id="rId8"/>
    <p:sldId id="279" r:id="rId9"/>
    <p:sldId id="281" r:id="rId10"/>
    <p:sldId id="282" r:id="rId11"/>
    <p:sldId id="267" r:id="rId12"/>
    <p:sldId id="257" r:id="rId13"/>
    <p:sldId id="259" r:id="rId14"/>
    <p:sldId id="258" r:id="rId15"/>
    <p:sldId id="263" r:id="rId16"/>
    <p:sldId id="261" r:id="rId17"/>
    <p:sldId id="262" r:id="rId18"/>
    <p:sldId id="264" r:id="rId19"/>
    <p:sldId id="265" r:id="rId20"/>
    <p:sldId id="283" r:id="rId21"/>
    <p:sldId id="284" r:id="rId22"/>
    <p:sldId id="285" r:id="rId23"/>
    <p:sldId id="286" r:id="rId24"/>
    <p:sldId id="287" r:id="rId25"/>
    <p:sldId id="272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66" r:id="rId35"/>
    <p:sldId id="268" r:id="rId36"/>
    <p:sldId id="269" r:id="rId37"/>
    <p:sldId id="270" r:id="rId38"/>
    <p:sldId id="271" r:id="rId39"/>
    <p:sldId id="273" r:id="rId40"/>
    <p:sldId id="275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19.3.2021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7406640" cy="175260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002060"/>
                </a:solidFill>
              </a:rPr>
              <a:t>ERKAN AKDAL</a:t>
            </a:r>
          </a:p>
          <a:p>
            <a:pPr algn="ctr"/>
            <a:r>
              <a:rPr lang="tr-TR" dirty="0">
                <a:solidFill>
                  <a:srgbClr val="002060"/>
                </a:solidFill>
              </a:rPr>
              <a:t>OKUL PSİKOLOJİK DANIŞMANI</a:t>
            </a:r>
          </a:p>
        </p:txBody>
      </p:sp>
      <p:pic>
        <p:nvPicPr>
          <p:cNvPr id="4" name="Picture 2" descr="C:\Users\Pc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81128"/>
          </a:xfrm>
          <a:prstGeom prst="rect">
            <a:avLst/>
          </a:prstGeom>
          <a:noFill/>
        </p:spPr>
      </p:pic>
      <p:sp>
        <p:nvSpPr>
          <p:cNvPr id="6" name="1 Başlık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7275" cy="180020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FF00"/>
                </a:solidFill>
              </a:rPr>
              <a:t>STRES  VE STRESLE</a:t>
            </a:r>
            <a:br>
              <a:rPr lang="tr-TR" dirty="0">
                <a:solidFill>
                  <a:srgbClr val="FFFF00"/>
                </a:solidFill>
              </a:rPr>
            </a:br>
            <a:r>
              <a:rPr lang="tr-TR" dirty="0">
                <a:solidFill>
                  <a:srgbClr val="FFFF00"/>
                </a:solidFill>
              </a:rPr>
              <a:t>BAŞA ÇIKMA YOLLARI</a:t>
            </a:r>
          </a:p>
        </p:txBody>
      </p:sp>
      <p:pic>
        <p:nvPicPr>
          <p:cNvPr id="5" name="Resim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09535" y="5471257"/>
            <a:ext cx="1434465" cy="13785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857500" y="2857500"/>
            <a:ext cx="6858000" cy="114300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Stres Kaynakları (İçsel)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4149080"/>
            <a:ext cx="8100392" cy="270892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Başarı</a:t>
            </a:r>
          </a:p>
          <a:p>
            <a:r>
              <a:rPr lang="tr-TR" dirty="0"/>
              <a:t>Takdir</a:t>
            </a:r>
          </a:p>
          <a:p>
            <a:r>
              <a:rPr lang="tr-TR" dirty="0"/>
              <a:t>Beğenilme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Düşünceler…</a:t>
            </a:r>
          </a:p>
        </p:txBody>
      </p:sp>
      <p:pic>
        <p:nvPicPr>
          <p:cNvPr id="37889" name="Picture 1" descr="C:\Users\Pc\Desktop\ind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943200" y="2943200"/>
            <a:ext cx="6858000" cy="97160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Stres kaynakları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508104" y="404664"/>
            <a:ext cx="3635896" cy="6248400"/>
          </a:xfrm>
        </p:spPr>
        <p:txBody>
          <a:bodyPr/>
          <a:lstStyle/>
          <a:p>
            <a:r>
              <a:rPr lang="tr-TR" dirty="0"/>
              <a:t>Beklentiler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Belirsizlik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Güven yokluğu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Sana özel bir haksızlık varsa</a:t>
            </a:r>
          </a:p>
        </p:txBody>
      </p:sp>
      <p:pic>
        <p:nvPicPr>
          <p:cNvPr id="36865" name="Picture 1" descr="C:\Users\Pc\Desktop\indir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45365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Kendi Varoluşumuz….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060848"/>
            <a:ext cx="7714104" cy="4475584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KENDİMİZ GİBİ OLAMADIĞIMIZ ZAMAN….</a:t>
            </a:r>
          </a:p>
          <a:p>
            <a:r>
              <a:rPr lang="tr-TR" dirty="0"/>
              <a:t>BAŞKALARININ İSTEDİĞİ GİBİ OLMAK ZORUNDA KALMAK.. 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KENDİM-</a:t>
            </a:r>
            <a:r>
              <a:rPr lang="tr-TR" dirty="0">
                <a:solidFill>
                  <a:srgbClr val="FF0000"/>
                </a:solidFill>
              </a:rPr>
              <a:t>A </a:t>
            </a:r>
            <a:r>
              <a:rPr lang="tr-TR" dirty="0"/>
              <a:t>     </a:t>
            </a:r>
          </a:p>
          <a:p>
            <a:r>
              <a:rPr lang="tr-TR" dirty="0"/>
              <a:t>BAŞKALARININ İSTEDİĞİ GİBİ -</a:t>
            </a:r>
            <a:r>
              <a:rPr lang="tr-TR" dirty="0">
                <a:solidFill>
                  <a:srgbClr val="FF0000"/>
                </a:solidFill>
              </a:rPr>
              <a:t>B</a:t>
            </a:r>
          </a:p>
          <a:p>
            <a:endParaRPr lang="tr-TR" dirty="0"/>
          </a:p>
          <a:p>
            <a:r>
              <a:rPr lang="tr-TR" dirty="0">
                <a:solidFill>
                  <a:srgbClr val="002060"/>
                </a:solidFill>
              </a:rPr>
              <a:t>En büyük stres kaynağı !!!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 rot="16200000">
            <a:off x="-2926322" y="2951946"/>
            <a:ext cx="68580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</a:rPr>
              <a:t>(KENDİMİZİN SEÇTİĞİ HAYAT </a:t>
            </a:r>
          </a:p>
          <a:p>
            <a:pPr algn="ctr"/>
            <a:r>
              <a:rPr lang="tr-TR" sz="2800" dirty="0">
                <a:solidFill>
                  <a:srgbClr val="FF0000"/>
                </a:solidFill>
              </a:rPr>
              <a:t>açım-tokum-duygularım var)</a:t>
            </a:r>
            <a:endParaRPr lang="tr-T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857500" y="2857500"/>
            <a:ext cx="6858000" cy="114300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KONTROL BİZDE İSE!!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4077072"/>
            <a:ext cx="8100392" cy="2780928"/>
          </a:xfrm>
        </p:spPr>
        <p:txBody>
          <a:bodyPr/>
          <a:lstStyle/>
          <a:p>
            <a:r>
              <a:rPr lang="tr-TR" dirty="0"/>
              <a:t>YAPTIĞIMIZ ŞEY BİZE AİTSE</a:t>
            </a:r>
          </a:p>
          <a:p>
            <a:r>
              <a:rPr lang="tr-TR" dirty="0"/>
              <a:t>BAŞKALARININ BEKLENTİLERİ DEĞİLSE…..RAHAT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34817" name="Picture 1" descr="C:\Users\Pc\Desktop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857500" y="2857500"/>
            <a:ext cx="6858000" cy="114300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Sosyal ortama uyma çabası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4077072"/>
            <a:ext cx="8100392" cy="2780928"/>
          </a:xfrm>
        </p:spPr>
        <p:txBody>
          <a:bodyPr>
            <a:normAutofit/>
          </a:bodyPr>
          <a:lstStyle/>
          <a:p>
            <a:r>
              <a:rPr lang="tr-TR" dirty="0"/>
              <a:t>Bir insanın başkasının isteklerine uyması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KENDİNDEN UZAKLAŞMA!!!!</a:t>
            </a:r>
          </a:p>
        </p:txBody>
      </p:sp>
      <p:pic>
        <p:nvPicPr>
          <p:cNvPr id="33794" name="Picture 2" descr="C:\Users\Pc\Desktop\ind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3861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857500" y="2857500"/>
            <a:ext cx="685800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KENDİN KARAR VERİRSEN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3933056"/>
            <a:ext cx="7498080" cy="2315344"/>
          </a:xfrm>
        </p:spPr>
        <p:txBody>
          <a:bodyPr/>
          <a:lstStyle/>
          <a:p>
            <a:r>
              <a:rPr lang="tr-TR" dirty="0"/>
              <a:t>YARATICI </a:t>
            </a:r>
          </a:p>
          <a:p>
            <a:r>
              <a:rPr lang="tr-TR" dirty="0"/>
              <a:t>ÜRETİCİ</a:t>
            </a:r>
          </a:p>
          <a:p>
            <a:r>
              <a:rPr lang="tr-TR" dirty="0"/>
              <a:t>OLUMLU STRES</a:t>
            </a:r>
          </a:p>
        </p:txBody>
      </p:sp>
      <p:pic>
        <p:nvPicPr>
          <p:cNvPr id="32769" name="Picture 1" descr="C:\Users\Pc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3832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ÖDEV-HEDEF-SORUMLULUK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NİYET</a:t>
            </a:r>
          </a:p>
          <a:p>
            <a:r>
              <a:rPr lang="tr-TR" dirty="0"/>
              <a:t>BİLGİ</a:t>
            </a:r>
          </a:p>
          <a:p>
            <a:r>
              <a:rPr lang="tr-TR" dirty="0"/>
              <a:t>BECERİ</a:t>
            </a:r>
          </a:p>
          <a:p>
            <a:r>
              <a:rPr lang="tr-TR" dirty="0"/>
              <a:t>ZAMAN</a:t>
            </a:r>
          </a:p>
          <a:p>
            <a:r>
              <a:rPr lang="tr-TR" dirty="0"/>
              <a:t>ENERJİ</a:t>
            </a:r>
          </a:p>
          <a:p>
            <a:endParaRPr lang="tr-TR" dirty="0"/>
          </a:p>
          <a:p>
            <a:r>
              <a:rPr lang="tr-TR" dirty="0"/>
              <a:t>KAYNAKLAR……YOKSA EKSİKSE STRES BAŞLIYOR….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NORADRENALİN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EKSİKLİĞİ</a:t>
            </a:r>
          </a:p>
          <a:p>
            <a:r>
              <a:rPr lang="tr-TR" dirty="0"/>
              <a:t>COŞKU AZ, KARAMSARLIK</a:t>
            </a:r>
          </a:p>
          <a:p>
            <a:r>
              <a:rPr lang="tr-TR" dirty="0"/>
              <a:t>UZUN ZAMAN STRESE MARUZ KALMAK</a:t>
            </a:r>
          </a:p>
          <a:p>
            <a:endParaRPr lang="tr-TR" dirty="0"/>
          </a:p>
          <a:p>
            <a:r>
              <a:rPr lang="tr-TR" dirty="0"/>
              <a:t>DEPRESYONA GİRİŞ…</a:t>
            </a:r>
          </a:p>
          <a:p>
            <a:r>
              <a:rPr lang="tr-TR" dirty="0"/>
              <a:t>UYUM, ÜRETİM, YARATICILIK AZALIYOR..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TOPLUMUN GELECEĞİ İÇİN ÖNEMLİ..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YARATICILIK</a:t>
            </a:r>
          </a:p>
          <a:p>
            <a:r>
              <a:rPr lang="tr-TR" dirty="0"/>
              <a:t>ÜRETİCİLİK???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STRES DUYGUSU BULAŞICIDIR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ORTAM VE İNSANLAR ÇEVRENDE ÖYLEYSE,  YAVAŞ YAVAŞ SENİ DE SARAR……HİSSEDERSİN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GEÇMİŞTE NEDEN STRES BU KADAR YOĞUN DEĞİLDİ?</a:t>
            </a:r>
            <a:br>
              <a:rPr lang="tr-TR" dirty="0"/>
            </a:br>
            <a:r>
              <a:rPr lang="tr-TR" dirty="0"/>
              <a:t>STRES HEP VARDI…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2057400"/>
            <a:ext cx="7704856" cy="4800600"/>
          </a:xfrm>
        </p:spPr>
        <p:txBody>
          <a:bodyPr>
            <a:normAutofit/>
          </a:bodyPr>
          <a:lstStyle/>
          <a:p>
            <a:r>
              <a:rPr lang="tr-TR" dirty="0"/>
              <a:t>ONUN NE OLDUĞUNU BİLMİYORDU..</a:t>
            </a:r>
          </a:p>
          <a:p>
            <a:r>
              <a:rPr lang="tr-TR" dirty="0"/>
              <a:t>HASTA</a:t>
            </a:r>
          </a:p>
          <a:p>
            <a:r>
              <a:rPr lang="tr-TR" dirty="0"/>
              <a:t>KADER</a:t>
            </a:r>
          </a:p>
          <a:p>
            <a:r>
              <a:rPr lang="tr-TR" dirty="0"/>
              <a:t>İNANÇ</a:t>
            </a:r>
          </a:p>
          <a:p>
            <a:r>
              <a:rPr lang="tr-TR" dirty="0"/>
              <a:t>DOĞAYI VE KENDİNİ TANIMAYA BAŞLADI</a:t>
            </a:r>
          </a:p>
          <a:p>
            <a:r>
              <a:rPr lang="tr-TR" dirty="0"/>
              <a:t>PSİKOLOJİ-NÖROLOJİ BİLİMLERİ İLERLEDİ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STRESE KARŞI TEPKİLER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Kişiden kişiye değişebiliyor..</a:t>
            </a:r>
          </a:p>
          <a:p>
            <a:r>
              <a:rPr lang="tr-TR" dirty="0"/>
              <a:t>Algılama düzeyi farklı</a:t>
            </a:r>
          </a:p>
          <a:p>
            <a:r>
              <a:rPr lang="tr-TR" dirty="0"/>
              <a:t>Tepki verme düzeyi farklı</a:t>
            </a:r>
          </a:p>
          <a:p>
            <a:r>
              <a:rPr lang="tr-TR" dirty="0"/>
              <a:t>Dayanıklılık farklı..(psikolojik sağlamlılık)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Farklı tepkiler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Donma, tepkisizlik</a:t>
            </a:r>
          </a:p>
          <a:p>
            <a:r>
              <a:rPr lang="tr-TR" dirty="0"/>
              <a:t>Üstüne gitme, araştırma</a:t>
            </a:r>
          </a:p>
          <a:p>
            <a:r>
              <a:rPr lang="tr-TR" dirty="0"/>
              <a:t>Sakin kalma, değerlendirme</a:t>
            </a:r>
          </a:p>
          <a:p>
            <a:r>
              <a:rPr lang="tr-TR" dirty="0"/>
              <a:t>Gerçekten kopar, panik</a:t>
            </a:r>
          </a:p>
          <a:p>
            <a:r>
              <a:rPr lang="tr-TR" dirty="0"/>
              <a:t>İnkar etme, görmezden gelme, yadsıma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  </a:t>
            </a:r>
            <a:r>
              <a:rPr lang="tr-TR" dirty="0">
                <a:solidFill>
                  <a:srgbClr val="FF0000"/>
                </a:solidFill>
              </a:rPr>
              <a:t>(Bireysel özelliklere göre farklılık gösteriyor. Baş etmedeki başarı düzeyleri verilen tepki ya da algılama düzeyine göre farklılaşıyor..)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Fiziksel Belirtiler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Kalp çarpıntısı</a:t>
            </a:r>
          </a:p>
          <a:p>
            <a:r>
              <a:rPr lang="tr-TR" dirty="0"/>
              <a:t>Terleme</a:t>
            </a:r>
          </a:p>
          <a:p>
            <a:r>
              <a:rPr lang="tr-TR" dirty="0"/>
              <a:t>Titreme</a:t>
            </a:r>
          </a:p>
          <a:p>
            <a:r>
              <a:rPr lang="tr-TR" dirty="0"/>
              <a:t>Tansiyon yükselmesi</a:t>
            </a:r>
          </a:p>
          <a:p>
            <a:r>
              <a:rPr lang="tr-TR" dirty="0"/>
              <a:t>Kızarma</a:t>
            </a:r>
          </a:p>
          <a:p>
            <a:r>
              <a:rPr lang="tr-TR" dirty="0"/>
              <a:t>Mide ağrısı, bulantısı vb..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Duygusal Belirtiler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Öfke</a:t>
            </a:r>
          </a:p>
          <a:p>
            <a:r>
              <a:rPr lang="tr-TR" dirty="0"/>
              <a:t>Boşlukta, yetersiz hissetme</a:t>
            </a:r>
          </a:p>
          <a:p>
            <a:r>
              <a:rPr lang="tr-TR" dirty="0" err="1"/>
              <a:t>Depresif</a:t>
            </a:r>
            <a:r>
              <a:rPr lang="tr-TR" dirty="0"/>
              <a:t> hissetme</a:t>
            </a:r>
          </a:p>
          <a:p>
            <a:r>
              <a:rPr lang="tr-TR" dirty="0"/>
              <a:t>Kontrolünü kaybetme duygusu</a:t>
            </a:r>
          </a:p>
          <a:p>
            <a:r>
              <a:rPr lang="tr-TR" dirty="0"/>
              <a:t>Çabuk ağlama…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Davranışsal Belirtiler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Yapılacak işleri sürekli erteleme</a:t>
            </a:r>
          </a:p>
          <a:p>
            <a:r>
              <a:rPr lang="tr-TR" dirty="0"/>
              <a:t>Yapmaktan kaçınma</a:t>
            </a:r>
          </a:p>
          <a:p>
            <a:r>
              <a:rPr lang="tr-TR" dirty="0"/>
              <a:t>Tekrar eden takıntılar</a:t>
            </a:r>
          </a:p>
          <a:p>
            <a:r>
              <a:rPr lang="tr-TR" dirty="0"/>
              <a:t>Aşırı derecede çalışma vb..</a:t>
            </a:r>
          </a:p>
          <a:p>
            <a:r>
              <a:rPr lang="tr-TR" dirty="0"/>
              <a:t>Az yemek-çok yemek</a:t>
            </a:r>
          </a:p>
          <a:p>
            <a:r>
              <a:rPr lang="tr-TR" dirty="0"/>
              <a:t>Az uyuma-çok uyuma</a:t>
            </a:r>
          </a:p>
          <a:p>
            <a:r>
              <a:rPr lang="tr-TR" dirty="0"/>
              <a:t>Madde kullanımı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 yapalım?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Alkol, sigara, yemek yemek…..</a:t>
            </a:r>
          </a:p>
          <a:p>
            <a:r>
              <a:rPr lang="tr-TR" dirty="0"/>
              <a:t>Uyuşturuyor</a:t>
            </a:r>
          </a:p>
          <a:p>
            <a:r>
              <a:rPr lang="tr-TR" dirty="0"/>
              <a:t>Geçici rahat veriyor.</a:t>
            </a:r>
          </a:p>
          <a:p>
            <a:r>
              <a:rPr lang="tr-TR" dirty="0"/>
              <a:t>Algılamanı düşürüp, uzaklaşma, yarı uyuma, kafayı dağıtma…</a:t>
            </a:r>
          </a:p>
          <a:p>
            <a:r>
              <a:rPr lang="tr-TR" dirty="0"/>
              <a:t>Uyandığında işler daha da karmaşık hale geliyor.</a:t>
            </a:r>
          </a:p>
          <a:p>
            <a:r>
              <a:rPr lang="tr-TR" dirty="0"/>
              <a:t>Sağlık sorunları (yaşama ve kendisine saygılı olan yapmaz)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Aşırı stres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Unutma</a:t>
            </a:r>
          </a:p>
          <a:p>
            <a:r>
              <a:rPr lang="tr-TR" dirty="0"/>
              <a:t>Dalgınlık</a:t>
            </a:r>
          </a:p>
          <a:p>
            <a:r>
              <a:rPr lang="tr-TR" dirty="0"/>
              <a:t>Konsantrasyon-dikkat sorunları</a:t>
            </a:r>
          </a:p>
          <a:p>
            <a:r>
              <a:rPr lang="tr-TR" dirty="0"/>
              <a:t>Kişilerarası ilişkilerde bozulmalar</a:t>
            </a:r>
          </a:p>
          <a:p>
            <a:r>
              <a:rPr lang="tr-TR" dirty="0"/>
              <a:t>Kararsızlık</a:t>
            </a:r>
          </a:p>
          <a:p>
            <a:r>
              <a:rPr lang="tr-TR" dirty="0"/>
              <a:t>Zihin karışıklığı</a:t>
            </a:r>
          </a:p>
          <a:p>
            <a:r>
              <a:rPr lang="tr-TR" dirty="0"/>
              <a:t>Aşırı endişe ve ilgide azama</a:t>
            </a:r>
          </a:p>
          <a:p>
            <a:r>
              <a:rPr lang="tr-TR" dirty="0"/>
              <a:t>Organize olamama, plansızlık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STRESLE BAŞETME YOLLARI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STRES KAYNAĞI İLE YÜZLEŞMEK</a:t>
            </a:r>
          </a:p>
          <a:p>
            <a:pPr>
              <a:buNone/>
            </a:pPr>
            <a:r>
              <a:rPr lang="tr-TR" dirty="0"/>
              <a:t>ONU NASIL ALGILIYORSUNUZ?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NASIL ÇÖZÜMLEYECEKSİNİZ? BUNA KARAR VERMEK…</a:t>
            </a:r>
          </a:p>
          <a:p>
            <a:endParaRPr lang="tr-TR" dirty="0"/>
          </a:p>
          <a:p>
            <a:pPr>
              <a:buNone/>
            </a:pPr>
            <a:r>
              <a:rPr lang="tr-TR" dirty="0"/>
              <a:t>(BAŞKALARINDAN YARDIM ALABİLİRSİNİZ)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STRESLE BAŞETME YOLLARI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UZLAŞMAK..HEPSİ YAPAMAYACAĞIMIZ ŞEYLER DEĞİL…</a:t>
            </a:r>
          </a:p>
          <a:p>
            <a:endParaRPr lang="tr-TR" dirty="0"/>
          </a:p>
          <a:p>
            <a:r>
              <a:rPr lang="tr-TR" dirty="0"/>
              <a:t>AYIKLAMAK, BAZILARINDAN VAZGEÇMEK, BAZILARINA UYUM SAĞLAMAK..</a:t>
            </a:r>
          </a:p>
          <a:p>
            <a:endParaRPr lang="tr-TR" dirty="0"/>
          </a:p>
          <a:p>
            <a:r>
              <a:rPr lang="tr-TR" dirty="0"/>
              <a:t>STRES YARATAN KAYNAKLAR HER ZAMAN OLACAKTIR.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STRESLE BAŞETME YOLLARI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OLAYLARI KONTROL ETMEK (BELİRLİ KAYNAKLAR TETİKLER..BUNLARI BULMAMIZ GEREKİYOR) ZOR…</a:t>
            </a:r>
          </a:p>
          <a:p>
            <a:endParaRPr lang="tr-TR" dirty="0"/>
          </a:p>
          <a:p>
            <a:r>
              <a:rPr lang="tr-TR" dirty="0"/>
              <a:t>STRES YARATAN DURUMDAN UZAK DURMAK (DIŞ SESLER)</a:t>
            </a:r>
          </a:p>
          <a:p>
            <a:endParaRPr lang="tr-TR" dirty="0"/>
          </a:p>
          <a:p>
            <a:r>
              <a:rPr lang="tr-TR" dirty="0"/>
              <a:t>SİZİ RAHATLATAN CÜMLE, YAZI, HAYALİ ÖNCEDEN BULMAK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3140968"/>
            <a:ext cx="7498080" cy="21602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/>
              <a:t>		</a:t>
            </a:r>
          </a:p>
          <a:p>
            <a:pPr>
              <a:buNone/>
            </a:pPr>
            <a:r>
              <a:rPr lang="tr-TR" dirty="0"/>
              <a:t>		Stres kişinin üzerinde hissettiği baskı ve gerginlik durumudur. </a:t>
            </a:r>
          </a:p>
          <a:p>
            <a:pPr>
              <a:buNone/>
            </a:pPr>
            <a:r>
              <a:rPr lang="tr-TR" dirty="0"/>
              <a:t>	</a:t>
            </a:r>
          </a:p>
          <a:p>
            <a:pPr>
              <a:buNone/>
            </a:pPr>
            <a:r>
              <a:rPr lang="tr-TR" dirty="0"/>
              <a:t>		Bu anlamda, günlük yaşamın bir parçası sayılabilir. </a:t>
            </a:r>
          </a:p>
        </p:txBody>
      </p:sp>
      <p:pic>
        <p:nvPicPr>
          <p:cNvPr id="2050" name="Picture 2" descr="C:\Users\Pc\Desktop\stres-nedir-kap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7632848" cy="2510408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 rot="16200000">
            <a:off x="-2716488" y="3111060"/>
            <a:ext cx="64087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Stres Nedir?</a:t>
            </a:r>
            <a:endParaRPr lang="tr-TR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STRESLE BAŞETME YOLLARI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OLUMLU MOTİVE EDİCİ İÇ KONUŞMALAR YAPABİLİRİZ.</a:t>
            </a:r>
          </a:p>
          <a:p>
            <a:endParaRPr lang="tr-TR" dirty="0"/>
          </a:p>
          <a:p>
            <a:r>
              <a:rPr lang="tr-TR" dirty="0"/>
              <a:t>TETİKLEYEN FİZİKSEL ORTAMLARI DEĞİŞTİRMEK YA DA GİRMEMEK</a:t>
            </a:r>
          </a:p>
          <a:p>
            <a:endParaRPr lang="tr-TR" dirty="0"/>
          </a:p>
          <a:p>
            <a:r>
              <a:rPr lang="tr-TR" dirty="0"/>
              <a:t>DAVRANIŞ DEĞİŞİKLİKLERİ YAPMAK—DUYGULAR DA DEĞİŞİR.</a:t>
            </a:r>
          </a:p>
          <a:p>
            <a:endParaRPr lang="tr-TR" dirty="0"/>
          </a:p>
          <a:p>
            <a:r>
              <a:rPr lang="tr-TR" dirty="0"/>
              <a:t>HAYAL ETMEK..OLUMLU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STRESLE BAŞETME YOLLARI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MODEL ALMAK (FARKLI VE UYGUN DAVRANANLARI DİKKATLİCE İZLEMEK)</a:t>
            </a:r>
          </a:p>
          <a:p>
            <a:endParaRPr lang="tr-TR" dirty="0"/>
          </a:p>
          <a:p>
            <a:r>
              <a:rPr lang="tr-TR" dirty="0"/>
              <a:t>DAVRANIŞLARI BİÇİMLENDİRMEK (TEKRAR ELE ALMAK, YAZMAK, FARKLI BAŞLAMAK..ERKEN BAŞLAMAK, YENİ BİR BAŞLANGIÇ</a:t>
            </a:r>
          </a:p>
          <a:p>
            <a:endParaRPr lang="tr-TR" dirty="0"/>
          </a:p>
          <a:p>
            <a:r>
              <a:rPr lang="tr-TR" dirty="0"/>
              <a:t>SONUÇLARI ELE ALMAK (ÖDÜL-CEZA-FAYDA?)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STRESLE BAŞETME YOLLARI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STRES YOĞUN OLDUĞUNDA DİKKATİ  BAŞKA BİR YÖNE ÇEKMEK</a:t>
            </a:r>
          </a:p>
          <a:p>
            <a:endParaRPr lang="tr-TR" dirty="0"/>
          </a:p>
          <a:p>
            <a:r>
              <a:rPr lang="tr-TR" dirty="0"/>
              <a:t>KAS GEVŞETME EGZERSİZLERİ, NEFES EGZERSİZLERİ</a:t>
            </a:r>
          </a:p>
          <a:p>
            <a:endParaRPr lang="tr-TR" dirty="0"/>
          </a:p>
          <a:p>
            <a:r>
              <a:rPr lang="tr-TR" dirty="0"/>
              <a:t>SU İLE TEMAS</a:t>
            </a:r>
          </a:p>
          <a:p>
            <a:endParaRPr lang="tr-TR" dirty="0"/>
          </a:p>
          <a:p>
            <a:r>
              <a:rPr lang="tr-TR" dirty="0"/>
              <a:t>DOĞA İLE BAŞBAŞA, KENDİNİZLE BAŞBAŞA KALMAK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STRESLE BAŞETME YOLLARI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DUYGU VE DÜŞÜNCELERİ İFADE ETMEK</a:t>
            </a:r>
          </a:p>
          <a:p>
            <a:endParaRPr lang="tr-TR" dirty="0"/>
          </a:p>
          <a:p>
            <a:r>
              <a:rPr lang="tr-TR" dirty="0"/>
              <a:t>HOBİLER GELİŞTİRİN (MÜZİK,  RESİM, EL BECERİLERİ,  SPOR,  ARAŞTIRMA VB)</a:t>
            </a:r>
          </a:p>
          <a:p>
            <a:endParaRPr lang="tr-TR" dirty="0"/>
          </a:p>
          <a:p>
            <a:r>
              <a:rPr lang="tr-TR" dirty="0"/>
              <a:t>UYKU, BESLENME, EGZERSİZ</a:t>
            </a:r>
          </a:p>
          <a:p>
            <a:endParaRPr lang="tr-TR" dirty="0"/>
          </a:p>
          <a:p>
            <a:r>
              <a:rPr lang="tr-TR" dirty="0"/>
              <a:t>MİZAH, GÜLMEK…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FARKINA VARMAK İLK ADIM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KENDİNİ TANIMAK EN BÜYÜK ZAFER</a:t>
            </a:r>
          </a:p>
          <a:p>
            <a:endParaRPr lang="tr-TR" dirty="0"/>
          </a:p>
          <a:p>
            <a:r>
              <a:rPr lang="tr-TR" dirty="0"/>
              <a:t>KAYNAĞI NE? KAYNAĞI NERDE?</a:t>
            </a:r>
          </a:p>
          <a:p>
            <a:r>
              <a:rPr lang="tr-TR" dirty="0"/>
              <a:t>Etki alanımın içinde mi?</a:t>
            </a:r>
          </a:p>
          <a:p>
            <a:r>
              <a:rPr lang="tr-TR" dirty="0"/>
              <a:t>Etki alanımın dışında mı?</a:t>
            </a:r>
          </a:p>
          <a:p>
            <a:endParaRPr lang="tr-TR" dirty="0"/>
          </a:p>
          <a:p>
            <a:r>
              <a:rPr lang="tr-TR" dirty="0"/>
              <a:t>Değiştiremeyeceğim şeyi olduğu gibi kabul edersen…..azalıyor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Nasıl bir gelecek yaratabilirsin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Niyetin ne ?</a:t>
            </a:r>
          </a:p>
          <a:p>
            <a:r>
              <a:rPr lang="tr-TR" dirty="0"/>
              <a:t>Plan yap…enerjini düzenle…geleceğe odaklan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Stres kaygı yüksek olunca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Beyin verimli çalışmıyor…!!!</a:t>
            </a:r>
          </a:p>
          <a:p>
            <a:r>
              <a:rPr lang="tr-TR" dirty="0"/>
              <a:t>Sonuca odaklanmamak lazım..çünkü bu belirsiz.</a:t>
            </a:r>
          </a:p>
          <a:p>
            <a:r>
              <a:rPr lang="tr-TR" dirty="0"/>
              <a:t>(Elimden geleni yapacağım..günde 4 saatim var…niyet-enerji-zaman…elimden geleni yapacağım….bunu en iyi şekilde değerlendireceğim)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 fontScale="90000"/>
          </a:bodyPr>
          <a:lstStyle/>
          <a:p>
            <a:r>
              <a:rPr lang="tr-TR" dirty="0"/>
              <a:t>Gerçeği </a:t>
            </a:r>
            <a:r>
              <a:rPr lang="tr-TR" dirty="0" err="1"/>
              <a:t>farketmek</a:t>
            </a:r>
            <a:r>
              <a:rPr lang="tr-TR" dirty="0"/>
              <a:t> ve gerçeği algılamak, </a:t>
            </a:r>
            <a:r>
              <a:rPr lang="tr-TR" dirty="0" err="1"/>
              <a:t>farketmek</a:t>
            </a:r>
            <a:r>
              <a:rPr lang="tr-TR" dirty="0"/>
              <a:t>…o insanı özgür kılar..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/>
          <a:lstStyle/>
          <a:p>
            <a:pPr>
              <a:buNone/>
            </a:pPr>
            <a:r>
              <a:rPr lang="tr-TR" dirty="0"/>
              <a:t>	Elinden gelenin en iyisini yap ve coşkulu yap…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	Değiştiremeyeceğini bazen olduğu gibi kabul etmen de gerekiyor.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İnsan anlam veren bir canlıdır…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 resim bilinci..</a:t>
            </a:r>
          </a:p>
          <a:p>
            <a:r>
              <a:rPr lang="tr-TR" dirty="0"/>
              <a:t>Anlamsızlık..en büyük stres kaynağı…</a:t>
            </a:r>
          </a:p>
          <a:p>
            <a:r>
              <a:rPr lang="tr-TR" dirty="0"/>
              <a:t>Zaman-emek</a:t>
            </a:r>
          </a:p>
          <a:p>
            <a:r>
              <a:rPr lang="tr-TR" dirty="0"/>
              <a:t>Sürecin anlamı oluyor…</a:t>
            </a:r>
          </a:p>
          <a:p>
            <a:endParaRPr lang="tr-TR" dirty="0"/>
          </a:p>
          <a:p>
            <a:r>
              <a:rPr lang="tr-TR" dirty="0"/>
              <a:t>Yapacak bir şey yok duygusu</a:t>
            </a:r>
          </a:p>
          <a:p>
            <a:pPr>
              <a:buNone/>
            </a:pPr>
            <a:r>
              <a:rPr lang="tr-TR" dirty="0"/>
              <a:t>(anlamsızlık duygusudur-sen yönetmezsin o zaman)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 yapalım…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Yaşamdaki hedefin ne? Farkına varmak..</a:t>
            </a:r>
          </a:p>
          <a:p>
            <a:r>
              <a:rPr lang="tr-TR" dirty="0"/>
              <a:t>Niyetinin saflığını yakalamak, farkına  varmak..</a:t>
            </a:r>
          </a:p>
          <a:p>
            <a:r>
              <a:rPr lang="tr-TR" dirty="0"/>
              <a:t>Nasıl bir yolculuğa çıkacağının farkında oluyorsun</a:t>
            </a:r>
          </a:p>
          <a:p>
            <a:r>
              <a:rPr lang="tr-TR" dirty="0"/>
              <a:t>O niyetle de bilgi edinme, beceri edinme konusunda yol alıyorsun…</a:t>
            </a:r>
          </a:p>
          <a:p>
            <a:r>
              <a:rPr lang="tr-TR" dirty="0"/>
              <a:t>Enerjini ve zamanını o çerçeve içerisinde harcıyorsun…uzun zamanda kullanıyorsun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2852936"/>
            <a:ext cx="7498080" cy="3565376"/>
          </a:xfrm>
        </p:spPr>
        <p:txBody>
          <a:bodyPr/>
          <a:lstStyle/>
          <a:p>
            <a:r>
              <a:rPr lang="tr-TR" dirty="0"/>
              <a:t>Gerginlik hali</a:t>
            </a:r>
          </a:p>
          <a:p>
            <a:r>
              <a:rPr lang="tr-TR" dirty="0"/>
              <a:t>Tehdit eden</a:t>
            </a:r>
          </a:p>
          <a:p>
            <a:r>
              <a:rPr lang="tr-TR" dirty="0"/>
              <a:t>Değişim gerektiren</a:t>
            </a:r>
          </a:p>
          <a:p>
            <a:r>
              <a:rPr lang="tr-TR" dirty="0"/>
              <a:t>Uyum gerektiren durumlara karşı</a:t>
            </a:r>
          </a:p>
          <a:p>
            <a:endParaRPr lang="tr-TR" dirty="0"/>
          </a:p>
          <a:p>
            <a:pPr>
              <a:buNone/>
            </a:pPr>
            <a:r>
              <a:rPr lang="tr-TR" dirty="0"/>
              <a:t>Çevresel tepki ya da beklentidir.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3075" name="Picture 3" descr="C:\Users\Pc\Desktop\Degisim-ve-Gelisim-Nedir1524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2852936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 rot="16200000">
            <a:off x="-2716488" y="3111060"/>
            <a:ext cx="64087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Stres Nedir?</a:t>
            </a:r>
            <a:endParaRPr lang="tr-TR" sz="4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SONUÇ…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Anlamlı, coşkulu ve güçlü bir yaşam yaratır.</a:t>
            </a:r>
          </a:p>
          <a:p>
            <a:r>
              <a:rPr lang="tr-TR" dirty="0"/>
              <a:t>Niyetin saflığı; özünde istediğin..</a:t>
            </a:r>
          </a:p>
          <a:p>
            <a:r>
              <a:rPr lang="tr-TR" dirty="0"/>
              <a:t>Yaşam kendi içerisinde özünü bulur..</a:t>
            </a:r>
          </a:p>
          <a:p>
            <a:r>
              <a:rPr lang="tr-TR" dirty="0"/>
              <a:t>Stres olur ama yaşamla dans edersin..uğraşırsı, değişirsin, tavırların değişir, hoş karşılarsın, eksikliği kapatmaya </a:t>
            </a:r>
            <a:r>
              <a:rPr lang="tr-TR" dirty="0" err="1"/>
              <a:t>çaılışırsın</a:t>
            </a:r>
            <a:r>
              <a:rPr lang="tr-TR" dirty="0"/>
              <a:t>….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606548" y="3083220"/>
            <a:ext cx="6184696" cy="9716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Stres Nedir?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843736"/>
          </a:xfrm>
        </p:spPr>
        <p:txBody>
          <a:bodyPr/>
          <a:lstStyle/>
          <a:p>
            <a:pPr algn="just">
              <a:buNone/>
            </a:pPr>
            <a:r>
              <a:rPr lang="tr-TR" dirty="0"/>
              <a:t>		</a:t>
            </a:r>
          </a:p>
          <a:p>
            <a:pPr algn="just">
              <a:buNone/>
            </a:pPr>
            <a:r>
              <a:rPr lang="tr-TR" dirty="0">
                <a:solidFill>
                  <a:srgbClr val="FF0000"/>
                </a:solidFill>
              </a:rPr>
              <a:t>		Yaşadığınız stres her zaman zararlı değildir, </a:t>
            </a:r>
            <a:r>
              <a:rPr lang="tr-TR" dirty="0"/>
              <a:t>hatta hafif derecedeki stres sizi harekete geçiren, enerji veren ve kendinizi geliştirmenize yol açan bir etken olabilir. </a:t>
            </a:r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r>
              <a:rPr lang="tr-TR" dirty="0"/>
              <a:t>		Ancak stres düzeyiniz yüksek olduğunda verimliliğiniz düşebilir, yaşamdan aldığınız zevk azalabilir ve çevrenizle olan ilişkilerinizde sorunlar ortaya çıkabilir.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850505" y="2850505"/>
            <a:ext cx="6858000" cy="115699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Belirli düzeyde stres!!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4149080"/>
            <a:ext cx="7498080" cy="2099320"/>
          </a:xfrm>
        </p:spPr>
        <p:txBody>
          <a:bodyPr/>
          <a:lstStyle/>
          <a:p>
            <a:r>
              <a:rPr lang="tr-TR" dirty="0"/>
              <a:t>Sana belirli düzede enerji verir</a:t>
            </a:r>
          </a:p>
          <a:p>
            <a:r>
              <a:rPr lang="tr-TR" dirty="0"/>
              <a:t>Seni uyanık tutar.</a:t>
            </a:r>
          </a:p>
          <a:p>
            <a:endParaRPr lang="tr-TR" dirty="0"/>
          </a:p>
        </p:txBody>
      </p:sp>
      <p:pic>
        <p:nvPicPr>
          <p:cNvPr id="4098" name="Picture 2" descr="C:\Users\Pc\Desktop\balon-mutlu-kadı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3514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850505" y="2850505"/>
            <a:ext cx="6858000" cy="115699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Olumlu- Olumsuz ayrımı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852936"/>
            <a:ext cx="7498080" cy="3395464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Örnek; Evlilik-Boşanma</a:t>
            </a:r>
          </a:p>
          <a:p>
            <a:r>
              <a:rPr lang="tr-TR" dirty="0"/>
              <a:t>Yeni bir ortama girme…</a:t>
            </a:r>
          </a:p>
          <a:p>
            <a:r>
              <a:rPr lang="tr-TR" dirty="0"/>
              <a:t>Çocuk sahibi olma..vb</a:t>
            </a:r>
          </a:p>
          <a:p>
            <a:endParaRPr lang="tr-TR" dirty="0"/>
          </a:p>
        </p:txBody>
      </p:sp>
      <p:pic>
        <p:nvPicPr>
          <p:cNvPr id="5122" name="Picture 2" descr="C:\Users\Pc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1900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833480" y="2833480"/>
            <a:ext cx="6809960" cy="114300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Stresin Kaynağı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67944" y="2924944"/>
            <a:ext cx="4793736" cy="3240360"/>
          </a:xfrm>
        </p:spPr>
        <p:txBody>
          <a:bodyPr>
            <a:normAutofit/>
          </a:bodyPr>
          <a:lstStyle/>
          <a:p>
            <a:endParaRPr lang="tr-TR" dirty="0"/>
          </a:p>
          <a:p>
            <a:pPr>
              <a:buNone/>
            </a:pPr>
            <a:r>
              <a:rPr lang="tr-TR" dirty="0"/>
              <a:t>	Sadece yaşandıklarında değil…</a:t>
            </a:r>
          </a:p>
          <a:p>
            <a:pPr>
              <a:buNone/>
            </a:pPr>
            <a:r>
              <a:rPr lang="tr-TR" dirty="0"/>
              <a:t>	    gündeme geldiğinde ya da </a:t>
            </a:r>
            <a:r>
              <a:rPr lang="tr-TR" dirty="0">
                <a:solidFill>
                  <a:srgbClr val="FF0000"/>
                </a:solidFill>
              </a:rPr>
              <a:t>hatırlatan durumlarda </a:t>
            </a:r>
            <a:r>
              <a:rPr lang="tr-TR" dirty="0"/>
              <a:t>da stres oluşabilir. </a:t>
            </a:r>
          </a:p>
        </p:txBody>
      </p:sp>
      <p:pic>
        <p:nvPicPr>
          <p:cNvPr id="6146" name="Picture 2" descr="C:\Users\Pc\Desktop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2880320" cy="6858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995936" y="404664"/>
            <a:ext cx="4968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İnsanın, </a:t>
            </a:r>
            <a:r>
              <a:rPr lang="tr-TR" sz="3200" dirty="0">
                <a:solidFill>
                  <a:srgbClr val="FF0000"/>
                </a:solidFill>
              </a:rPr>
              <a:t>“Fizyolojik ya da Psikolojik” </a:t>
            </a:r>
            <a:r>
              <a:rPr lang="tr-TR" sz="3200" dirty="0"/>
              <a:t>dengesini etkileyen her şey bir stres kaynağı olarak görülebilir…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16200000">
            <a:off x="-2617456" y="2878104"/>
            <a:ext cx="6377912" cy="114300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Stres kaynakları (Çevresel)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3284984"/>
            <a:ext cx="7498080" cy="2963416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dirty="0"/>
              <a:t>Değişim</a:t>
            </a:r>
          </a:p>
          <a:p>
            <a:r>
              <a:rPr lang="tr-TR" dirty="0"/>
              <a:t>Baskı—rahatlama--gevşeme</a:t>
            </a:r>
          </a:p>
          <a:p>
            <a:r>
              <a:rPr lang="tr-TR" dirty="0"/>
              <a:t>Beklentiler</a:t>
            </a:r>
          </a:p>
          <a:p>
            <a:r>
              <a:rPr lang="tr-TR" dirty="0"/>
              <a:t>Engellenme</a:t>
            </a:r>
          </a:p>
          <a:p>
            <a:r>
              <a:rPr lang="tr-TR" dirty="0"/>
              <a:t>Çatışmalar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38914" name="Picture 2" descr="Engellenme | &quot; TeknoMagazin 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863</Words>
  <Application>Microsoft Office PowerPoint</Application>
  <PresentationFormat>Ekran Gösterisi (4:3)</PresentationFormat>
  <Paragraphs>245</Paragraphs>
  <Slides>40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4" baseType="lpstr">
      <vt:lpstr>Gill Sans MT</vt:lpstr>
      <vt:lpstr>Verdana</vt:lpstr>
      <vt:lpstr>Wingdings 2</vt:lpstr>
      <vt:lpstr>Gündönümü</vt:lpstr>
      <vt:lpstr>STRES  VE STRESLE BAŞA ÇIKMA YOLLARI</vt:lpstr>
      <vt:lpstr>GEÇMİŞTE NEDEN STRES BU KADAR YOĞUN DEĞİLDİ? STRES HEP VARDI…</vt:lpstr>
      <vt:lpstr>PowerPoint Sunusu</vt:lpstr>
      <vt:lpstr> </vt:lpstr>
      <vt:lpstr> Stres Nedir? </vt:lpstr>
      <vt:lpstr>Belirli düzeyde stres!!</vt:lpstr>
      <vt:lpstr>Olumlu- Olumsuz ayrımı</vt:lpstr>
      <vt:lpstr>Stresin Kaynağı Nedir?</vt:lpstr>
      <vt:lpstr>Stres kaynakları (Çevresel)</vt:lpstr>
      <vt:lpstr>Stres Kaynakları (İçsel)</vt:lpstr>
      <vt:lpstr>Stres kaynakları</vt:lpstr>
      <vt:lpstr>Kendi Varoluşumuz….</vt:lpstr>
      <vt:lpstr>KONTROL BİZDE İSE!!</vt:lpstr>
      <vt:lpstr>Sosyal ortama uyma çabası</vt:lpstr>
      <vt:lpstr>KENDİN KARAR VERİRSEN</vt:lpstr>
      <vt:lpstr>ÖDEV-HEDEF-SORUMLULUK</vt:lpstr>
      <vt:lpstr>NORADRENALİN</vt:lpstr>
      <vt:lpstr>TOPLUMUN GELECEĞİ İÇİN ÖNEMLİ..</vt:lpstr>
      <vt:lpstr>STRES DUYGUSU BULAŞICIDIR</vt:lpstr>
      <vt:lpstr>STRESE KARŞI TEPKİLER</vt:lpstr>
      <vt:lpstr>Farklı tepkiler</vt:lpstr>
      <vt:lpstr>Fiziksel Belirtiler</vt:lpstr>
      <vt:lpstr>Duygusal Belirtiler</vt:lpstr>
      <vt:lpstr>Davranışsal Belirtiler</vt:lpstr>
      <vt:lpstr>Ne yapalım?</vt:lpstr>
      <vt:lpstr>Aşırı stres</vt:lpstr>
      <vt:lpstr>STRESLE BAŞETME YOLLARI </vt:lpstr>
      <vt:lpstr>STRESLE BAŞETME YOLLARI </vt:lpstr>
      <vt:lpstr>STRESLE BAŞETME YOLLARI </vt:lpstr>
      <vt:lpstr>STRESLE BAŞETME YOLLARI </vt:lpstr>
      <vt:lpstr>STRESLE BAŞETME YOLLARI </vt:lpstr>
      <vt:lpstr>STRESLE BAŞETME YOLLARI </vt:lpstr>
      <vt:lpstr>STRESLE BAŞETME YOLLARI </vt:lpstr>
      <vt:lpstr>FARKINA VARMAK İLK ADIM</vt:lpstr>
      <vt:lpstr>Nasıl bir gelecek yaratabilirsin</vt:lpstr>
      <vt:lpstr>Stres kaygı yüksek olunca</vt:lpstr>
      <vt:lpstr>Gerçeği farketmek ve gerçeği algılamak, farketmek…o insanı özgür kılar.. </vt:lpstr>
      <vt:lpstr>İnsan anlam veren bir canlıdır… </vt:lpstr>
      <vt:lpstr>Ne yapalım…</vt:lpstr>
      <vt:lpstr>SONUÇ…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  VE STRESLE BAŞA ÇIKMA YOLLARI</dc:title>
  <dc:creator>Pc</dc:creator>
  <cp:lastModifiedBy>yalovamem</cp:lastModifiedBy>
  <cp:revision>12</cp:revision>
  <dcterms:created xsi:type="dcterms:W3CDTF">2021-01-08T21:52:42Z</dcterms:created>
  <dcterms:modified xsi:type="dcterms:W3CDTF">2021-03-19T09:16:13Z</dcterms:modified>
</cp:coreProperties>
</file>